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1" r:id="rId10"/>
  </p:sldIdLst>
  <p:sldSz cx="12192000" cy="6858000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dt" initials="h" lastIdx="10" clrIdx="0">
    <p:extLst>
      <p:ext uri="{19B8F6BF-5375-455C-9EA6-DF929625EA0E}">
        <p15:presenceInfo xmlns:p15="http://schemas.microsoft.com/office/powerpoint/2012/main" userId="hel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521" autoAdjust="0"/>
  </p:normalViewPr>
  <p:slideViewPr>
    <p:cSldViewPr>
      <p:cViewPr varScale="1">
        <p:scale>
          <a:sx n="96" d="100"/>
          <a:sy n="96" d="100"/>
        </p:scale>
        <p:origin x="1104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3246" y="-8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7D678-5437-4E12-A5E6-DACEFB3D8350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218AD-9984-49E2-B8E1-95A743715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43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18AD-9984-49E2-B8E1-95A7437153D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27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B0A5-2908-4598-AB57-797D4526852C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C15D-C190-4C3E-8F4A-31D9041761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7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B0A5-2908-4598-AB57-797D4526852C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C15D-C190-4C3E-8F4A-31D9041761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73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B0A5-2908-4598-AB57-797D4526852C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C15D-C190-4C3E-8F4A-31D9041761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27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1504" y="342112"/>
            <a:ext cx="10094912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B0A5-2908-4598-AB57-797D4526852C}" type="datetimeFigureOut">
              <a:rPr lang="de-DE" smtClean="0"/>
              <a:t>04.02.2026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C15D-C190-4C3E-8F4A-31D9041761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35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B0A5-2908-4598-AB57-797D4526852C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C15D-C190-4C3E-8F4A-31D9041761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99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B0A5-2908-4598-AB57-797D4526852C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C15D-C190-4C3E-8F4A-31D9041761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82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B0A5-2908-4598-AB57-797D4526852C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C15D-C190-4C3E-8F4A-31D9041761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11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B0A5-2908-4598-AB57-797D4526852C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C15D-C190-4C3E-8F4A-31D9041761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56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B0A5-2908-4598-AB57-797D4526852C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C15D-C190-4C3E-8F4A-31D9041761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54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B0A5-2908-4598-AB57-797D4526852C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C15D-C190-4C3E-8F4A-31D9041761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33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B0A5-2908-4598-AB57-797D4526852C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C15D-C190-4C3E-8F4A-31D9041761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79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6B0A5-2908-4598-AB57-797D4526852C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C15D-C190-4C3E-8F4A-31D904176156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1775520" y="318549"/>
            <a:ext cx="92293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609601" y="6061938"/>
            <a:ext cx="1105502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254000" dist="317500" dir="5400000">
              <a:schemeClr val="bg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2447597" y="6237312"/>
            <a:ext cx="729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Landesprogramm Talentsuche / Talentförderung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9" y="205973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1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7568" y="1340769"/>
            <a:ext cx="7772400" cy="1584176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latin typeface="Aptos" panose="020B0004020202020204" pitchFamily="34" charset="0"/>
              </a:rPr>
              <a:t>Leichtathletik</a:t>
            </a:r>
            <a:br>
              <a:rPr lang="de-DE" sz="6000" dirty="0">
                <a:latin typeface="Aptos" panose="020B0004020202020204" pitchFamily="34" charset="0"/>
              </a:rPr>
            </a:br>
            <a:r>
              <a:rPr lang="de-DE" sz="6000" dirty="0">
                <a:latin typeface="Aptos" panose="020B0004020202020204" pitchFamily="34" charset="0"/>
              </a:rPr>
              <a:t>Talentsichtung Soest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35560" y="3212976"/>
            <a:ext cx="6688832" cy="2520280"/>
          </a:xfrm>
        </p:spPr>
        <p:txBody>
          <a:bodyPr>
            <a:normAutofit/>
          </a:bodyPr>
          <a:lstStyle/>
          <a:p>
            <a:r>
              <a:rPr lang="de-DE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Landesprogramm Talentsuche und Talentförderung in NRW</a:t>
            </a:r>
          </a:p>
          <a:p>
            <a:endParaRPr lang="de-DE" sz="3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  <a:p>
            <a:r>
              <a:rPr lang="de-DE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Kooperation: Leichtathletikzentrum Soest / </a:t>
            </a:r>
          </a:p>
          <a:p>
            <a:r>
              <a:rPr lang="de-DE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Conrad von Soest Gymnasium</a:t>
            </a:r>
          </a:p>
        </p:txBody>
      </p:sp>
      <p:pic>
        <p:nvPicPr>
          <p:cNvPr id="6" name="Grafik 5" descr="Ein Bild, das Text, Logo, Grafiken, Schrift enthält.&#10;&#10;KI-generierte Inhalte können fehlerhaft sein.">
            <a:extLst>
              <a:ext uri="{FF2B5EF4-FFF2-40B4-BE49-F238E27FC236}">
                <a16:creationId xmlns:a16="http://schemas.microsoft.com/office/drawing/2014/main" id="{43780E66-A6FE-70D9-BD57-6C625760B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0"/>
            <a:ext cx="1966529" cy="19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5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800"/>
              </a:lnSpc>
            </a:pPr>
            <a:r>
              <a:rPr lang="de-DE" sz="4000" dirty="0">
                <a:latin typeface="Aptos" panose="020B0004020202020204" pitchFamily="34" charset="0"/>
              </a:rPr>
              <a:t>Partnerschule des Leistungssports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sz="3000" b="0" dirty="0">
                <a:latin typeface="Aptos" panose="020B0004020202020204" pitchFamily="34" charset="0"/>
              </a:rPr>
              <a:t>Conrad von Soest Gymnasium ist seit Beginn des Schuljahres 2009/2010</a:t>
            </a:r>
            <a:r>
              <a:rPr lang="de-DE" sz="3000" b="0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>
                <a:latin typeface="Aptos" panose="020B0004020202020204" pitchFamily="34" charset="0"/>
              </a:rPr>
              <a:t>Partnerschule des Leistungssports, das LAZ Soest ist seit Beginn Partnerverein </a:t>
            </a:r>
          </a:p>
          <a:p>
            <a:pPr defTabSz="720000">
              <a:buFontTx/>
              <a:buChar char="-"/>
            </a:pPr>
            <a:r>
              <a:rPr lang="de-DE" sz="3000" b="0" dirty="0">
                <a:latin typeface="Aptos" panose="020B0004020202020204" pitchFamily="34" charset="0"/>
              </a:rPr>
              <a:t>Ziele der Kooperation:</a:t>
            </a:r>
            <a:br>
              <a:rPr lang="de-DE" sz="3000" b="0" dirty="0">
                <a:latin typeface="Aptos" panose="020B0004020202020204" pitchFamily="34" charset="0"/>
              </a:rPr>
            </a:br>
            <a:r>
              <a:rPr lang="de-DE" sz="3000" b="0" dirty="0">
                <a:latin typeface="Aptos" panose="020B0004020202020204" pitchFamily="34" charset="0"/>
              </a:rPr>
              <a:t>1. Sichtung sportlicher Talente</a:t>
            </a:r>
            <a:br>
              <a:rPr lang="de-DE" sz="3000" b="0" dirty="0">
                <a:latin typeface="Aptos" panose="020B0004020202020204" pitchFamily="34" charset="0"/>
              </a:rPr>
            </a:br>
            <a:r>
              <a:rPr lang="de-DE" sz="3000" b="0" dirty="0">
                <a:latin typeface="Aptos" panose="020B0004020202020204" pitchFamily="34" charset="0"/>
              </a:rPr>
              <a:t>2. Koordination von Leistungssport und Schullaufbahn</a:t>
            </a:r>
            <a:br>
              <a:rPr lang="de-DE" sz="3000" b="0" dirty="0">
                <a:latin typeface="Aptos" panose="020B0004020202020204" pitchFamily="34" charset="0"/>
              </a:rPr>
            </a:br>
            <a:r>
              <a:rPr lang="de-DE" sz="3000" b="0" dirty="0">
                <a:latin typeface="Aptos" panose="020B0004020202020204" pitchFamily="34" charset="0"/>
              </a:rPr>
              <a:t>3. Bindung der Sportler an den Verein und die Leichtathletik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CC3749-FD04-44E7-B509-4794B646F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443" y="342112"/>
            <a:ext cx="121595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3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500" dirty="0">
                <a:latin typeface="Aptos" panose="020B0004020202020204" pitchFamily="34" charset="0"/>
              </a:rPr>
              <a:t>Bausteine der Kooperation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sz="3000" b="0" dirty="0">
                <a:latin typeface="Aptos" panose="020B0004020202020204" pitchFamily="34" charset="0"/>
              </a:rPr>
              <a:t>Arbeitsgemeinschaften im Bereich des Offenen Ganztages </a:t>
            </a:r>
          </a:p>
          <a:p>
            <a:pPr>
              <a:buFontTx/>
              <a:buChar char="-"/>
            </a:pPr>
            <a:r>
              <a:rPr lang="de-DE" sz="3000" b="0" dirty="0">
                <a:latin typeface="Aptos" panose="020B0004020202020204" pitchFamily="34" charset="0"/>
              </a:rPr>
              <a:t>Teilnahme beim Landessport der Schulen </a:t>
            </a:r>
          </a:p>
          <a:p>
            <a:pPr>
              <a:buFontTx/>
              <a:buChar char="-"/>
            </a:pPr>
            <a:r>
              <a:rPr lang="de-DE" sz="3000" b="0" dirty="0">
                <a:latin typeface="Aptos" panose="020B0004020202020204" pitchFamily="34" charset="0"/>
              </a:rPr>
              <a:t>Austausch im Bereich der Sporthelferausbildung</a:t>
            </a:r>
          </a:p>
          <a:p>
            <a:pPr>
              <a:buFontTx/>
              <a:buChar char="-"/>
            </a:pPr>
            <a:r>
              <a:rPr lang="de-DE" sz="3000" b="0" dirty="0">
                <a:latin typeface="Aptos" panose="020B0004020202020204" pitchFamily="34" charset="0"/>
              </a:rPr>
              <a:t>Seit 2018: Systematische Talentsichtungstage für die Schüler der Jahrgangsstufe fünf</a:t>
            </a:r>
          </a:p>
        </p:txBody>
      </p:sp>
    </p:spTree>
    <p:extLst>
      <p:ext uri="{BB962C8B-B14F-4D97-AF65-F5344CB8AC3E}">
        <p14:creationId xmlns:p14="http://schemas.microsoft.com/office/powerpoint/2010/main" val="234582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500" dirty="0">
                <a:latin typeface="Aptos" panose="020B0004020202020204" pitchFamily="34" charset="0"/>
              </a:rPr>
              <a:t>Seit 2018: Talentsichtungstage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19" y="1700808"/>
            <a:ext cx="5286895" cy="2572789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8490"/>
          <a:stretch/>
        </p:blipFill>
        <p:spPr>
          <a:xfrm>
            <a:off x="6110672" y="3140968"/>
            <a:ext cx="3960440" cy="25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9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500" dirty="0">
                <a:latin typeface="Aptos" panose="020B0004020202020204" pitchFamily="34" charset="0"/>
              </a:rPr>
              <a:t>Zwischenbilanz</a:t>
            </a:r>
            <a:endParaRPr lang="de-DE" sz="5000" dirty="0">
              <a:latin typeface="Aptos" panose="020B00040202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de-DE" sz="3000" b="0" dirty="0">
                <a:latin typeface="Aptos" panose="020B0004020202020204" pitchFamily="34" charset="0"/>
              </a:rPr>
              <a:t>Trainer und Sporthelfer des LAZ Soest haben rund 550 Schülerinnen und Schüler gesichtet </a:t>
            </a:r>
          </a:p>
          <a:p>
            <a:pPr>
              <a:buFontTx/>
              <a:buChar char="-"/>
            </a:pPr>
            <a:r>
              <a:rPr lang="de-DE" sz="3000" b="0" dirty="0">
                <a:latin typeface="Aptos" panose="020B0004020202020204" pitchFamily="34" charset="0"/>
              </a:rPr>
              <a:t>90 Einladungen zum Probetraining und zur Stadtmeisterschaft </a:t>
            </a:r>
          </a:p>
          <a:p>
            <a:pPr>
              <a:buFontTx/>
              <a:buChar char="-"/>
            </a:pPr>
            <a:r>
              <a:rPr lang="de-DE" sz="3000" b="0" dirty="0">
                <a:latin typeface="Aptos" panose="020B0004020202020204" pitchFamily="34" charset="0"/>
              </a:rPr>
              <a:t>75</a:t>
            </a:r>
            <a:r>
              <a:rPr lang="de-DE" sz="3000" b="0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>
                <a:latin typeface="Aptos" panose="020B0004020202020204" pitchFamily="34" charset="0"/>
              </a:rPr>
              <a:t>Kinder nahmen am Probetraining teil</a:t>
            </a:r>
          </a:p>
          <a:p>
            <a:pPr>
              <a:buFontTx/>
              <a:buChar char="-"/>
            </a:pPr>
            <a:r>
              <a:rPr lang="de-DE" sz="3000" b="0" dirty="0">
                <a:latin typeface="Aptos" panose="020B0004020202020204" pitchFamily="34" charset="0"/>
              </a:rPr>
              <a:t>30 Kinder sind inzwischen Vereinsmitglieder</a:t>
            </a:r>
          </a:p>
        </p:txBody>
      </p:sp>
    </p:spTree>
    <p:extLst>
      <p:ext uri="{BB962C8B-B14F-4D97-AF65-F5344CB8AC3E}">
        <p14:creationId xmlns:p14="http://schemas.microsoft.com/office/powerpoint/2010/main" val="356885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EB5D0-55A1-B505-6EF2-9FD973B8D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1B540-20C7-3904-6ED6-B0F48A7E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500" dirty="0">
                <a:latin typeface="Aptos" panose="020B0004020202020204" pitchFamily="34" charset="0"/>
              </a:rPr>
              <a:t>Weitere Kooperationen</a:t>
            </a:r>
            <a:endParaRPr lang="de-DE" sz="5000" dirty="0">
              <a:latin typeface="Aptos" panose="020B00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D3A6BC-6472-1145-68E4-32DA09353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sz="3000" b="0" dirty="0">
                <a:latin typeface="Aptos" panose="020B0004020202020204" pitchFamily="34" charset="0"/>
              </a:rPr>
              <a:t>Grundschulen: Das LAZ Soest kooperiert mit insgesamt vier Soester Grundschulen und bietet wöchentliche Leichtathletik-AGs an</a:t>
            </a:r>
          </a:p>
          <a:p>
            <a:pPr>
              <a:buFontTx/>
              <a:buChar char="-"/>
            </a:pPr>
            <a:r>
              <a:rPr lang="de-DE" sz="3000" b="0" dirty="0">
                <a:latin typeface="Aptos" panose="020B0004020202020204" pitchFamily="34" charset="0"/>
              </a:rPr>
              <a:t>Kindergarten: Kooperationen mit dem Anerkannten Bewegungskindergarten Familienzentrum </a:t>
            </a:r>
            <a:r>
              <a:rPr lang="de-DE" sz="3000" b="0" dirty="0" err="1">
                <a:latin typeface="Aptos" panose="020B0004020202020204" pitchFamily="34" charset="0"/>
              </a:rPr>
              <a:t>Talitha</a:t>
            </a:r>
            <a:r>
              <a:rPr lang="de-DE" sz="3000" b="0" dirty="0">
                <a:latin typeface="Aptos" panose="020B0004020202020204" pitchFamily="34" charset="0"/>
              </a:rPr>
              <a:t> Kumi: Jährlicher Sporttag und je nach Kapazitäten Leichtathletik-Angebote in den Einrichtungen</a:t>
            </a:r>
          </a:p>
        </p:txBody>
      </p:sp>
    </p:spTree>
    <p:extLst>
      <p:ext uri="{BB962C8B-B14F-4D97-AF65-F5344CB8AC3E}">
        <p14:creationId xmlns:p14="http://schemas.microsoft.com/office/powerpoint/2010/main" val="81749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01144-3187-BD98-8FA9-EFD9CFA35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9E959-F0C1-249E-EA26-24794546E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500" dirty="0">
                <a:latin typeface="Aptos" panose="020B0004020202020204" pitchFamily="34" charset="0"/>
              </a:rPr>
              <a:t>Grundschul-Cup</a:t>
            </a:r>
            <a:endParaRPr lang="de-DE" sz="5000" dirty="0">
              <a:latin typeface="Aptos" panose="020B0004020202020204" pitchFamily="34" charset="0"/>
            </a:endParaRPr>
          </a:p>
        </p:txBody>
      </p:sp>
      <p:pic>
        <p:nvPicPr>
          <p:cNvPr id="5" name="Inhaltsplatzhalter 4" descr="Ein Bild, das Person, Kleidung, Menschliches Gesicht, Lächeln enthält.&#10;&#10;KI-generierte Inhalte können fehlerhaft sein.">
            <a:extLst>
              <a:ext uri="{FF2B5EF4-FFF2-40B4-BE49-F238E27FC236}">
                <a16:creationId xmlns:a16="http://schemas.microsoft.com/office/drawing/2014/main" id="{11429F5D-04DE-7BA8-4E91-26CD91ACD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132856"/>
            <a:ext cx="4534593" cy="3586942"/>
          </a:xfrm>
        </p:spPr>
      </p:pic>
      <p:pic>
        <p:nvPicPr>
          <p:cNvPr id="7" name="Grafik 6" descr="Ein Bild, das Sport, Person, Leichtathletik, draußen enthält.&#10;&#10;KI-generierte Inhalte können fehlerhaft sein.">
            <a:extLst>
              <a:ext uri="{FF2B5EF4-FFF2-40B4-BE49-F238E27FC236}">
                <a16:creationId xmlns:a16="http://schemas.microsoft.com/office/drawing/2014/main" id="{409A9B2B-7DD4-9CFF-AC4C-C40FCDD416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268760"/>
            <a:ext cx="420688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1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E9300-A08A-DB04-86E7-6BB5A3E91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AF987-090B-5C34-2973-7D383359D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500" dirty="0">
                <a:latin typeface="Aptos" panose="020B0004020202020204" pitchFamily="34" charset="0"/>
              </a:rPr>
              <a:t>Grundschul-Cup</a:t>
            </a:r>
            <a:endParaRPr lang="de-DE" sz="5000" dirty="0">
              <a:latin typeface="Aptos" panose="020B00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D81921-4972-C466-6116-63A1339B5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de-DE" sz="2800" b="0" dirty="0">
                <a:latin typeface="Aptos" panose="020B0004020202020204" pitchFamily="34" charset="0"/>
              </a:rPr>
              <a:t>Seit dem Jahr 2023 richtet das LAZ Soest den Stadtwerke Soest-LAZ-Grundschul-Sprintcup aus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de-DE" sz="2800" b="0" dirty="0">
                <a:latin typeface="Aptos" panose="020B0004020202020204" pitchFamily="34" charset="0"/>
              </a:rPr>
              <a:t>„fliegender Sprint“ durch die Lichtschranken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de-DE" sz="2800" b="0" dirty="0">
                <a:latin typeface="Aptos" panose="020B0004020202020204" pitchFamily="34" charset="0"/>
              </a:rPr>
              <a:t>Knapp 1.000 Schülerinnen und Schüler aus der dritten und vierten Klasse aller Soester Grundschulen nehmen an den Vorrunden teil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de-DE" sz="2800" b="0" dirty="0">
                <a:latin typeface="Aptos" panose="020B0004020202020204" pitchFamily="34" charset="0"/>
              </a:rPr>
              <a:t>Etwa 100 Kinder werden mit ihren Eltern und Lehrern zum Finale eingeladen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de-DE" sz="2800" b="0" dirty="0">
                <a:latin typeface="Aptos" panose="020B0004020202020204" pitchFamily="34" charset="0"/>
              </a:rPr>
              <a:t>Die schnellsten sechs Kinder jeder Altersklasse erhalten eine Einladung für die Sprintgruppe des LAZ Soest</a:t>
            </a:r>
          </a:p>
          <a:p>
            <a:pPr>
              <a:buFontTx/>
              <a:buChar char="-"/>
            </a:pPr>
            <a:endParaRPr lang="de-DE" sz="3000" b="0" dirty="0"/>
          </a:p>
        </p:txBody>
      </p:sp>
    </p:spTree>
    <p:extLst>
      <p:ext uri="{BB962C8B-B14F-4D97-AF65-F5344CB8AC3E}">
        <p14:creationId xmlns:p14="http://schemas.microsoft.com/office/powerpoint/2010/main" val="428934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500" dirty="0">
                <a:latin typeface="Aptos" panose="020B0004020202020204" pitchFamily="34" charset="0"/>
              </a:rPr>
              <a:t>Ausblick</a:t>
            </a:r>
            <a:endParaRPr lang="de-DE" sz="5000" dirty="0">
              <a:latin typeface="Aptos" panose="020B00040202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sz="3000" b="0" dirty="0">
                <a:latin typeface="Aptos" panose="020B0004020202020204" pitchFamily="34" charset="0"/>
              </a:rPr>
              <a:t>Ausbau der Zusammenarbeit zwischen LAZ Soest und Conrad von Soest Gymnasium</a:t>
            </a:r>
          </a:p>
          <a:p>
            <a:pPr>
              <a:buFontTx/>
              <a:buChar char="-"/>
            </a:pPr>
            <a:r>
              <a:rPr lang="de-DE" sz="3000" b="0" dirty="0">
                <a:latin typeface="Aptos" panose="020B0004020202020204" pitchFamily="34" charset="0"/>
              </a:rPr>
              <a:t>Mittelfristig sind Talentsichtungstage an weiteren Schulen geplant</a:t>
            </a:r>
          </a:p>
          <a:p>
            <a:pPr>
              <a:buFontTx/>
              <a:buChar char="-"/>
            </a:pPr>
            <a:r>
              <a:rPr lang="de-DE" sz="3000" b="0" dirty="0">
                <a:latin typeface="Aptos" panose="020B0004020202020204" pitchFamily="34" charset="0"/>
              </a:rPr>
              <a:t>Grundschul-Cup ist fester Bestandteil der systematischen Talentsichtung</a:t>
            </a:r>
          </a:p>
          <a:p>
            <a:pPr>
              <a:buFontTx/>
              <a:buChar char="-"/>
            </a:pPr>
            <a:endParaRPr lang="de-DE" sz="3000" b="0" dirty="0"/>
          </a:p>
          <a:p>
            <a:pPr marL="0" indent="0" algn="r">
              <a:buNone/>
            </a:pPr>
            <a:r>
              <a:rPr lang="de-DE" sz="2000" b="0" dirty="0">
                <a:latin typeface="Aptos" panose="020B0004020202020204"/>
              </a:rPr>
              <a:t>Stand: Januar 2026</a:t>
            </a:r>
          </a:p>
        </p:txBody>
      </p:sp>
    </p:spTree>
    <p:extLst>
      <p:ext uri="{BB962C8B-B14F-4D97-AF65-F5344CB8AC3E}">
        <p14:creationId xmlns:p14="http://schemas.microsoft.com/office/powerpoint/2010/main" val="305755540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276</Words>
  <Application>Microsoft Office PowerPoint</Application>
  <PresentationFormat>Breitbild</PresentationFormat>
  <Paragraphs>36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Aptos</vt:lpstr>
      <vt:lpstr>Arial</vt:lpstr>
      <vt:lpstr>Calibri</vt:lpstr>
      <vt:lpstr>Larissa</vt:lpstr>
      <vt:lpstr>Leichtathletik Talentsichtung Soest</vt:lpstr>
      <vt:lpstr>Partnerschule des Leistungssports</vt:lpstr>
      <vt:lpstr>Bausteine der Kooperation</vt:lpstr>
      <vt:lpstr>Seit 2018: Talentsichtungstage</vt:lpstr>
      <vt:lpstr>Zwischenbilanz</vt:lpstr>
      <vt:lpstr>Weitere Kooperationen</vt:lpstr>
      <vt:lpstr>Grundschul-Cup</vt:lpstr>
      <vt:lpstr>Grundschul-Cup</vt:lpstr>
      <vt:lpstr>Ausblick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Pohl.Thilo</dc:creator>
  <cp:lastModifiedBy>Jannis Finkeldei</cp:lastModifiedBy>
  <cp:revision>90</cp:revision>
  <cp:lastPrinted>2026-01-19T18:44:15Z</cp:lastPrinted>
  <dcterms:created xsi:type="dcterms:W3CDTF">2010-10-26T10:38:29Z</dcterms:created>
  <dcterms:modified xsi:type="dcterms:W3CDTF">2026-02-04T12:38:24Z</dcterms:modified>
</cp:coreProperties>
</file>